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</p:sldIdLst>
  <p:sldSz cy="5143500" cx="9144000"/>
  <p:notesSz cx="6858000" cy="9144000"/>
  <p:embeddedFontLst>
    <p:embeddedFont>
      <p:font typeface="Raleway"/>
      <p:regular r:id="rId37"/>
      <p:bold r:id="rId38"/>
      <p:italic r:id="rId39"/>
      <p:boldItalic r:id="rId40"/>
    </p:embeddedFont>
    <p:embeddedFont>
      <p:font typeface="Lato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-boldItalic.fntdata"/><Relationship Id="rId20" Type="http://schemas.openxmlformats.org/officeDocument/2006/relationships/slide" Target="slides/slide14.xml"/><Relationship Id="rId42" Type="http://schemas.openxmlformats.org/officeDocument/2006/relationships/font" Target="fonts/Lato-bold.fntdata"/><Relationship Id="rId41" Type="http://schemas.openxmlformats.org/officeDocument/2006/relationships/font" Target="fonts/Lato-regular.fntdata"/><Relationship Id="rId22" Type="http://schemas.openxmlformats.org/officeDocument/2006/relationships/slide" Target="slides/slide16.xml"/><Relationship Id="rId44" Type="http://schemas.openxmlformats.org/officeDocument/2006/relationships/font" Target="fonts/Lato-boldItalic.fntdata"/><Relationship Id="rId21" Type="http://schemas.openxmlformats.org/officeDocument/2006/relationships/slide" Target="slides/slide15.xml"/><Relationship Id="rId43" Type="http://schemas.openxmlformats.org/officeDocument/2006/relationships/font" Target="fonts/Lato-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Raleway-regular.fntdata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Raleway-italic.fntdata"/><Relationship Id="rId16" Type="http://schemas.openxmlformats.org/officeDocument/2006/relationships/slide" Target="slides/slide10.xml"/><Relationship Id="rId38" Type="http://schemas.openxmlformats.org/officeDocument/2006/relationships/font" Target="fonts/Raleway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b3944466f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b3944466f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7b3944466f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7b3944466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7b3944466f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7b3944466f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7b3944466f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7b3944466f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7b3944466f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7b3944466f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7b3944466f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7b3944466f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b3944466f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7b3944466f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7b3944466f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7b3944466f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7b3944466f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7b3944466f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7b3944466f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7b3944466f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7b3ffa3bc8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7b3ffa3bc8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7b3944466f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7b3944466f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7b3944466f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7b3944466f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7b3944466f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7b3944466f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7b3944466f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7b3944466f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7b3944466f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7b3944466f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7b3944466f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7b3944466f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7b3944466f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7b3944466f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7b3944466f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7b3944466f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7b3944466f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7b3944466f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7b3944466f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7b3944466f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b3ffa3bc8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b3ffa3bc8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7b3944466f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7b3944466f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7b3ffa3bc8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7b3ffa3bc8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b3ffa3bc8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7b3ffa3bc8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7b3999eac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7b3999eac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7b3944466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7b3944466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b3944466f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b3944466f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7b3944466f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7b3944466f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" name="Google Shape;56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7" name="Google Shape;57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1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1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1" name="Google Shape;71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1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" name="Google Shape;87;p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8" name="Google Shape;88;p1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1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1" name="Google Shape;91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" name="Google Shape;94;p1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5" name="Google Shape;95;p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1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9" name="Google Shape;99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2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02" name="Google Shape;102;p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2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" name="Google Shape;105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" name="Google Shape;108;p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9" name="Google Shape;109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Google Shape;111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2" name="Google Shape;112;p2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3" name="Google Shape;113;p2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4" name="Google Shape;114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17" name="Google Shape;117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0" name="Google Shape;120;p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23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4.jp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1.png"/><Relationship Id="rId4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4.jp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24.jp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4.jp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type="ctrTitle"/>
          </p:nvPr>
        </p:nvSpPr>
        <p:spPr>
          <a:xfrm>
            <a:off x="311700" y="363675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Python 與</a:t>
            </a:r>
            <a:r>
              <a:rPr lang="zh-TW"/>
              <a:t>時間序列分析-1</a:t>
            </a:r>
            <a:endParaRPr/>
          </a:p>
        </p:txBody>
      </p:sp>
      <p:sp>
        <p:nvSpPr>
          <p:cNvPr id="132" name="Google Shape;132;p25"/>
          <p:cNvSpPr txBox="1"/>
          <p:nvPr>
            <p:ph idx="1" type="subTitle"/>
          </p:nvPr>
        </p:nvSpPr>
        <p:spPr>
          <a:xfrm>
            <a:off x="251175" y="42350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0"/>
              <a:t>講師：微光國際有限公司 侯冠宇</a:t>
            </a:r>
            <a:endParaRPr sz="2100"/>
          </a:p>
        </p:txBody>
      </p:sp>
      <p:sp>
        <p:nvSpPr>
          <p:cNvPr id="133" name="Google Shape;13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34" name="Google Shape;13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7438" y="1184775"/>
            <a:ext cx="5948074" cy="2773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Python 是什麼，最近常常聽到，我一定要學嗎？</a:t>
            </a:r>
            <a:endParaRPr i="1" sz="2400"/>
          </a:p>
        </p:txBody>
      </p:sp>
      <p:cxnSp>
        <p:nvCxnSpPr>
          <p:cNvPr id="234" name="Google Shape;234;p34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5" name="Google Shape;235;p34"/>
          <p:cNvSpPr txBox="1"/>
          <p:nvPr/>
        </p:nvSpPr>
        <p:spPr>
          <a:xfrm>
            <a:off x="311700" y="1415800"/>
            <a:ext cx="32454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333333"/>
                </a:solidFill>
                <a:highlight>
                  <a:srgbClr val="FFFFFF"/>
                </a:highlight>
              </a:rPr>
              <a:t>Python﹐是一種廣泛使用的高階程式語言﹐屬於通用型程式語言。</a:t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333333"/>
                </a:solidFill>
                <a:highlight>
                  <a:srgbClr val="FFFFFF"/>
                </a:highlight>
              </a:rPr>
              <a:t>Python的設計哲學強調代碼的可讀性和簡潔的語法（尤其是使用空格縮排劃分代碼塊﹐而非使用大括號或者關鍵詞）。</a:t>
            </a:r>
            <a:endParaRPr sz="1800"/>
          </a:p>
        </p:txBody>
      </p:sp>
      <p:pic>
        <p:nvPicPr>
          <p:cNvPr id="236" name="Google Shape;23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7650" y="871897"/>
            <a:ext cx="3880750" cy="405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4"/>
          <p:cNvSpPr/>
          <p:nvPr/>
        </p:nvSpPr>
        <p:spPr>
          <a:xfrm>
            <a:off x="5568000" y="3102275"/>
            <a:ext cx="1970400" cy="1717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4"/>
          <p:cNvSpPr/>
          <p:nvPr/>
        </p:nvSpPr>
        <p:spPr>
          <a:xfrm>
            <a:off x="3653025" y="3102275"/>
            <a:ext cx="2177700" cy="1717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5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Python 是什麼，最近常常聽到，我一定要學嗎？</a:t>
            </a:r>
            <a:endParaRPr i="1" sz="2400"/>
          </a:p>
        </p:txBody>
      </p:sp>
      <p:cxnSp>
        <p:nvCxnSpPr>
          <p:cNvPr id="245" name="Google Shape;245;p35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6" name="Google Shape;246;p35"/>
          <p:cNvSpPr txBox="1"/>
          <p:nvPr/>
        </p:nvSpPr>
        <p:spPr>
          <a:xfrm>
            <a:off x="311700" y="1415800"/>
            <a:ext cx="32454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333333"/>
                </a:solidFill>
                <a:highlight>
                  <a:srgbClr val="FFFFFF"/>
                </a:highlight>
              </a:rPr>
              <a:t>Python﹐是一種廣泛使用的高階程式語言﹐屬於通用型程式語言。</a:t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333333"/>
                </a:solidFill>
                <a:highlight>
                  <a:srgbClr val="FFFFFF"/>
                </a:highlight>
              </a:rPr>
              <a:t>Python的設計哲學強調代碼的可讀性和簡潔的語法（尤其是使用空格縮排劃分代碼塊﹐而非使用大括號或者關鍵詞）。</a:t>
            </a:r>
            <a:endParaRPr sz="1800"/>
          </a:p>
        </p:txBody>
      </p:sp>
      <p:pic>
        <p:nvPicPr>
          <p:cNvPr id="247" name="Google Shape;24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7650" y="871897"/>
            <a:ext cx="3880750" cy="405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5"/>
          <p:cNvSpPr/>
          <p:nvPr/>
        </p:nvSpPr>
        <p:spPr>
          <a:xfrm>
            <a:off x="5568000" y="3102275"/>
            <a:ext cx="1970400" cy="1717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6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Python 是什麼，最近常常聽到，我一定要學嗎？</a:t>
            </a:r>
            <a:endParaRPr i="1" sz="2400"/>
          </a:p>
        </p:txBody>
      </p:sp>
      <p:cxnSp>
        <p:nvCxnSpPr>
          <p:cNvPr id="255" name="Google Shape;255;p36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6" name="Google Shape;256;p36"/>
          <p:cNvSpPr txBox="1"/>
          <p:nvPr/>
        </p:nvSpPr>
        <p:spPr>
          <a:xfrm>
            <a:off x="311700" y="1415800"/>
            <a:ext cx="32454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333333"/>
                </a:solidFill>
                <a:highlight>
                  <a:srgbClr val="FFFFFF"/>
                </a:highlight>
              </a:rPr>
              <a:t>Python﹐是一種廣泛使用的高階程式語言﹐屬於通用型程式語言。</a:t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333333"/>
                </a:solidFill>
                <a:highlight>
                  <a:srgbClr val="FFFFFF"/>
                </a:highlight>
              </a:rPr>
              <a:t>Python的設計哲學強調代碼的可讀性和簡潔的語法（尤其是使用空格縮排劃分代碼塊﹐而非使用大括號或者關鍵詞）。</a:t>
            </a:r>
            <a:endParaRPr sz="1800"/>
          </a:p>
        </p:txBody>
      </p:sp>
      <p:pic>
        <p:nvPicPr>
          <p:cNvPr id="257" name="Google Shape;25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7650" y="871897"/>
            <a:ext cx="3880750" cy="405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Python 是什麼，最近常常聽到，我一定要學嗎？</a:t>
            </a:r>
            <a:endParaRPr i="1" sz="2400"/>
          </a:p>
        </p:txBody>
      </p:sp>
      <p:cxnSp>
        <p:nvCxnSpPr>
          <p:cNvPr id="264" name="Google Shape;264;p37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65" name="Google Shape;26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875" y="1379775"/>
            <a:ext cx="2336802" cy="263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4550" y="1379775"/>
            <a:ext cx="2636600" cy="2636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7"/>
          <p:cNvSpPr/>
          <p:nvPr/>
        </p:nvSpPr>
        <p:spPr>
          <a:xfrm>
            <a:off x="2874300" y="3556975"/>
            <a:ext cx="3112500" cy="657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/>
              <a:t>把</a:t>
            </a:r>
            <a:r>
              <a:rPr lang="zh-TW" sz="1700"/>
              <a:t>工作丟給電腦做</a:t>
            </a:r>
            <a:endParaRPr sz="1700"/>
          </a:p>
        </p:txBody>
      </p:sp>
      <p:sp>
        <p:nvSpPr>
          <p:cNvPr id="268" name="Google Shape;268;p37"/>
          <p:cNvSpPr/>
          <p:nvPr/>
        </p:nvSpPr>
        <p:spPr>
          <a:xfrm>
            <a:off x="3386850" y="4305575"/>
            <a:ext cx="2087400" cy="6570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rgbClr val="FF0000"/>
                </a:solidFill>
              </a:rPr>
              <a:t>自動化</a:t>
            </a:r>
            <a:endParaRPr sz="1700">
              <a:solidFill>
                <a:srgbClr val="FF0000"/>
              </a:solidFill>
            </a:endParaRPr>
          </a:p>
        </p:txBody>
      </p:sp>
      <p:pic>
        <p:nvPicPr>
          <p:cNvPr id="269" name="Google Shape;269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53176" y="1650024"/>
            <a:ext cx="1531800" cy="1531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0" name="Google Shape;270;p37"/>
          <p:cNvCxnSpPr>
            <a:endCxn id="269" idx="1"/>
          </p:cNvCxnSpPr>
          <p:nvPr/>
        </p:nvCxnSpPr>
        <p:spPr>
          <a:xfrm flipH="1" rot="10800000">
            <a:off x="3206576" y="2415924"/>
            <a:ext cx="546600" cy="282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1" name="Google Shape;271;p37"/>
          <p:cNvCxnSpPr>
            <a:endCxn id="266" idx="1"/>
          </p:cNvCxnSpPr>
          <p:nvPr/>
        </p:nvCxnSpPr>
        <p:spPr>
          <a:xfrm>
            <a:off x="5107950" y="2476075"/>
            <a:ext cx="546600" cy="222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72" name="Google Shape;272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8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Python 是什麼，最近常常聽到，我一定要學嗎？</a:t>
            </a:r>
            <a:endParaRPr i="1" sz="2400"/>
          </a:p>
        </p:txBody>
      </p:sp>
      <p:cxnSp>
        <p:nvCxnSpPr>
          <p:cNvPr id="278" name="Google Shape;278;p38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9" name="Google Shape;279;p38"/>
          <p:cNvSpPr/>
          <p:nvPr/>
        </p:nvSpPr>
        <p:spPr>
          <a:xfrm>
            <a:off x="1883725" y="1659025"/>
            <a:ext cx="1656300" cy="682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343434"/>
                </a:solidFill>
              </a:rPr>
              <a:t>容易學、好上手</a:t>
            </a:r>
            <a:endParaRPr/>
          </a:p>
        </p:txBody>
      </p:sp>
      <p:sp>
        <p:nvSpPr>
          <p:cNvPr id="280" name="Google Shape;280;p38"/>
          <p:cNvSpPr/>
          <p:nvPr/>
        </p:nvSpPr>
        <p:spPr>
          <a:xfrm>
            <a:off x="4999125" y="1659025"/>
            <a:ext cx="2138400" cy="808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343434"/>
                </a:solidFill>
              </a:rPr>
              <a:t>網路上一堆</a:t>
            </a:r>
            <a:r>
              <a:rPr b="1" lang="zh-TW">
                <a:solidFill>
                  <a:srgbClr val="343434"/>
                </a:solidFill>
              </a:rPr>
              <a:t>Python</a:t>
            </a:r>
            <a:r>
              <a:rPr b="1" lang="zh-TW">
                <a:solidFill>
                  <a:srgbClr val="343434"/>
                </a:solidFill>
              </a:rPr>
              <a:t>大神</a:t>
            </a:r>
            <a:endParaRPr/>
          </a:p>
        </p:txBody>
      </p:sp>
      <p:sp>
        <p:nvSpPr>
          <p:cNvPr id="281" name="Google Shape;281;p38"/>
          <p:cNvSpPr/>
          <p:nvPr/>
        </p:nvSpPr>
        <p:spPr>
          <a:xfrm>
            <a:off x="1510075" y="3377850"/>
            <a:ext cx="2403600" cy="808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343434"/>
                </a:solidFill>
              </a:rPr>
              <a:t>多種 </a:t>
            </a:r>
            <a:r>
              <a:rPr b="1" lang="zh-TW">
                <a:solidFill>
                  <a:srgbClr val="343434"/>
                </a:solidFill>
              </a:rPr>
              <a:t>Python </a:t>
            </a:r>
            <a:r>
              <a:rPr b="1" lang="zh-TW">
                <a:solidFill>
                  <a:srgbClr val="343434"/>
                </a:solidFill>
              </a:rPr>
              <a:t>套件</a:t>
            </a:r>
            <a:r>
              <a:rPr b="1" lang="zh-TW">
                <a:solidFill>
                  <a:srgbClr val="343434"/>
                </a:solidFill>
              </a:rPr>
              <a:t>與框架</a:t>
            </a:r>
            <a:endParaRPr/>
          </a:p>
        </p:txBody>
      </p:sp>
      <p:sp>
        <p:nvSpPr>
          <p:cNvPr id="282" name="Google Shape;282;p38"/>
          <p:cNvSpPr/>
          <p:nvPr/>
        </p:nvSpPr>
        <p:spPr>
          <a:xfrm>
            <a:off x="5179125" y="3381650"/>
            <a:ext cx="1778400" cy="808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343434"/>
                </a:solidFill>
              </a:rPr>
              <a:t>多方位領域</a:t>
            </a:r>
            <a:endParaRPr/>
          </a:p>
        </p:txBody>
      </p:sp>
      <p:sp>
        <p:nvSpPr>
          <p:cNvPr id="283" name="Google Shape;283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9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Python 可以做什麼事情</a:t>
            </a:r>
            <a:endParaRPr i="1" sz="2400"/>
          </a:p>
        </p:txBody>
      </p:sp>
      <p:cxnSp>
        <p:nvCxnSpPr>
          <p:cNvPr id="289" name="Google Shape;289;p39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0" name="Google Shape;290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0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Python 可以做什麼事情</a:t>
            </a:r>
            <a:endParaRPr i="1" sz="2400"/>
          </a:p>
        </p:txBody>
      </p:sp>
      <p:cxnSp>
        <p:nvCxnSpPr>
          <p:cNvPr id="296" name="Google Shape;296;p40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97" name="Google Shape;29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2375" y="1087725"/>
            <a:ext cx="5940973" cy="28524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98" name="Google Shape;298;p40"/>
          <p:cNvSpPr/>
          <p:nvPr/>
        </p:nvSpPr>
        <p:spPr>
          <a:xfrm>
            <a:off x="509450" y="1012275"/>
            <a:ext cx="1674900" cy="626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343434"/>
                </a:solidFill>
              </a:rPr>
              <a:t>金融、財務</a:t>
            </a:r>
            <a:endParaRPr/>
          </a:p>
        </p:txBody>
      </p:sp>
      <p:pic>
        <p:nvPicPr>
          <p:cNvPr id="299" name="Google Shape;29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3975" y="2571750"/>
            <a:ext cx="4607099" cy="23035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00" name="Google Shape;30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1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Python 可以做什麼事情</a:t>
            </a:r>
            <a:endParaRPr i="1" sz="2400"/>
          </a:p>
        </p:txBody>
      </p:sp>
      <p:cxnSp>
        <p:nvCxnSpPr>
          <p:cNvPr id="306" name="Google Shape;306;p41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7" name="Google Shape;307;p41"/>
          <p:cNvSpPr/>
          <p:nvPr/>
        </p:nvSpPr>
        <p:spPr>
          <a:xfrm>
            <a:off x="509450" y="1012275"/>
            <a:ext cx="1674900" cy="626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343434"/>
                </a:solidFill>
              </a:rPr>
              <a:t>金融、財務</a:t>
            </a:r>
            <a:endParaRPr/>
          </a:p>
        </p:txBody>
      </p:sp>
      <p:pic>
        <p:nvPicPr>
          <p:cNvPr id="308" name="Google Shape;30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4050" y="1303700"/>
            <a:ext cx="6654850" cy="3354044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41"/>
          <p:cNvSpPr/>
          <p:nvPr/>
        </p:nvSpPr>
        <p:spPr>
          <a:xfrm>
            <a:off x="509450" y="1748875"/>
            <a:ext cx="1674900" cy="626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343434"/>
                </a:solidFill>
              </a:rPr>
              <a:t>醫學領域</a:t>
            </a:r>
            <a:endParaRPr/>
          </a:p>
        </p:txBody>
      </p:sp>
      <p:sp>
        <p:nvSpPr>
          <p:cNvPr id="310" name="Google Shape;310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2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Python 可以做什麼事情</a:t>
            </a:r>
            <a:endParaRPr i="1" sz="2400"/>
          </a:p>
        </p:txBody>
      </p:sp>
      <p:cxnSp>
        <p:nvCxnSpPr>
          <p:cNvPr id="316" name="Google Shape;316;p42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7" name="Google Shape;317;p42"/>
          <p:cNvSpPr/>
          <p:nvPr/>
        </p:nvSpPr>
        <p:spPr>
          <a:xfrm>
            <a:off x="509450" y="1012275"/>
            <a:ext cx="1674900" cy="626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343434"/>
                </a:solidFill>
              </a:rPr>
              <a:t>金融、財務</a:t>
            </a:r>
            <a:endParaRPr/>
          </a:p>
        </p:txBody>
      </p:sp>
      <p:sp>
        <p:nvSpPr>
          <p:cNvPr id="318" name="Google Shape;318;p42"/>
          <p:cNvSpPr/>
          <p:nvPr/>
        </p:nvSpPr>
        <p:spPr>
          <a:xfrm>
            <a:off x="509450" y="1792013"/>
            <a:ext cx="1674900" cy="626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343434"/>
                </a:solidFill>
              </a:rPr>
              <a:t>醫學領域</a:t>
            </a:r>
            <a:endParaRPr/>
          </a:p>
        </p:txBody>
      </p:sp>
      <p:pic>
        <p:nvPicPr>
          <p:cNvPr id="319" name="Google Shape;31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2025" y="1017490"/>
            <a:ext cx="5080000" cy="3108525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42"/>
          <p:cNvSpPr/>
          <p:nvPr/>
        </p:nvSpPr>
        <p:spPr>
          <a:xfrm>
            <a:off x="509450" y="2571750"/>
            <a:ext cx="1674900" cy="626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343434"/>
                </a:solidFill>
              </a:rPr>
              <a:t>工業領域</a:t>
            </a:r>
            <a:endParaRPr/>
          </a:p>
        </p:txBody>
      </p:sp>
      <p:pic>
        <p:nvPicPr>
          <p:cNvPr id="321" name="Google Shape;321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2700" y="3119250"/>
            <a:ext cx="2908300" cy="19353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22" name="Google Shape;322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3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Python 可以做什麼事情</a:t>
            </a:r>
            <a:endParaRPr i="1" sz="2400"/>
          </a:p>
        </p:txBody>
      </p:sp>
      <p:cxnSp>
        <p:nvCxnSpPr>
          <p:cNvPr id="328" name="Google Shape;328;p43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9" name="Google Shape;329;p43"/>
          <p:cNvSpPr/>
          <p:nvPr/>
        </p:nvSpPr>
        <p:spPr>
          <a:xfrm>
            <a:off x="509450" y="1012275"/>
            <a:ext cx="1674900" cy="626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343434"/>
                </a:solidFill>
              </a:rPr>
              <a:t>金融、財務</a:t>
            </a:r>
            <a:endParaRPr/>
          </a:p>
        </p:txBody>
      </p:sp>
      <p:sp>
        <p:nvSpPr>
          <p:cNvPr id="330" name="Google Shape;330;p43"/>
          <p:cNvSpPr/>
          <p:nvPr/>
        </p:nvSpPr>
        <p:spPr>
          <a:xfrm>
            <a:off x="509450" y="1792013"/>
            <a:ext cx="1674900" cy="626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343434"/>
                </a:solidFill>
              </a:rPr>
              <a:t>醫學領域</a:t>
            </a:r>
            <a:endParaRPr/>
          </a:p>
        </p:txBody>
      </p:sp>
      <p:sp>
        <p:nvSpPr>
          <p:cNvPr id="331" name="Google Shape;331;p43"/>
          <p:cNvSpPr/>
          <p:nvPr/>
        </p:nvSpPr>
        <p:spPr>
          <a:xfrm>
            <a:off x="509450" y="2571750"/>
            <a:ext cx="1674900" cy="626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343434"/>
                </a:solidFill>
              </a:rPr>
              <a:t>工業領域</a:t>
            </a:r>
            <a:endParaRPr/>
          </a:p>
        </p:txBody>
      </p:sp>
      <p:sp>
        <p:nvSpPr>
          <p:cNvPr id="332" name="Google Shape;332;p43"/>
          <p:cNvSpPr/>
          <p:nvPr/>
        </p:nvSpPr>
        <p:spPr>
          <a:xfrm>
            <a:off x="509450" y="3351475"/>
            <a:ext cx="1674900" cy="626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343434"/>
                </a:solidFill>
              </a:rPr>
              <a:t>音樂</a:t>
            </a:r>
            <a:r>
              <a:rPr b="1" lang="zh-TW">
                <a:solidFill>
                  <a:srgbClr val="343434"/>
                </a:solidFill>
              </a:rPr>
              <a:t>領域</a:t>
            </a:r>
            <a:endParaRPr/>
          </a:p>
        </p:txBody>
      </p:sp>
      <p:pic>
        <p:nvPicPr>
          <p:cNvPr id="333" name="Google Shape;33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4657" y="2087925"/>
            <a:ext cx="5173888" cy="283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1452" y="871900"/>
            <a:ext cx="4280849" cy="2839675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700" y="0"/>
            <a:ext cx="8839200" cy="1933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6"/>
          <p:cNvSpPr txBox="1"/>
          <p:nvPr/>
        </p:nvSpPr>
        <p:spPr>
          <a:xfrm>
            <a:off x="700425" y="1054050"/>
            <a:ext cx="5362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rgbClr val="FFFFFF"/>
                </a:solidFill>
              </a:rPr>
              <a:t>碩士：金融學    	國立高雄第一科技大學-金融系研究所</a:t>
            </a:r>
            <a:endParaRPr b="1" sz="1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rgbClr val="FFFFFF"/>
                </a:solidFill>
              </a:rPr>
              <a:t>學士：資訊工程 	國立高雄第一科技大學-電腦與通訊工程系</a:t>
            </a:r>
            <a:endParaRPr b="1" sz="1200">
              <a:solidFill>
                <a:srgbClr val="FFFFFF"/>
              </a:solidFill>
            </a:endParaRPr>
          </a:p>
        </p:txBody>
      </p:sp>
      <p:sp>
        <p:nvSpPr>
          <p:cNvPr id="141" name="Google Shape;141;p26"/>
          <p:cNvSpPr txBox="1"/>
          <p:nvPr/>
        </p:nvSpPr>
        <p:spPr>
          <a:xfrm>
            <a:off x="643825" y="212250"/>
            <a:ext cx="3240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400">
                <a:solidFill>
                  <a:srgbClr val="FFFFFF"/>
                </a:solidFill>
              </a:rPr>
              <a:t>侯冠宇</a:t>
            </a:r>
            <a:endParaRPr sz="4400">
              <a:solidFill>
                <a:srgbClr val="FFFFFF"/>
              </a:solidFill>
            </a:endParaRPr>
          </a:p>
        </p:txBody>
      </p:sp>
      <p:sp>
        <p:nvSpPr>
          <p:cNvPr id="142" name="Google Shape;142;p26"/>
          <p:cNvSpPr txBox="1"/>
          <p:nvPr/>
        </p:nvSpPr>
        <p:spPr>
          <a:xfrm>
            <a:off x="3806350" y="1933575"/>
            <a:ext cx="3645600" cy="10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程式交易、投資策略、量化投資、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網路爬蟲、文字探勘、機器學習、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圖像偵測、知識圖譜</a:t>
            </a:r>
            <a:endParaRPr/>
          </a:p>
        </p:txBody>
      </p:sp>
      <p:pic>
        <p:nvPicPr>
          <p:cNvPr id="143" name="Google Shape;143;p26"/>
          <p:cNvPicPr preferRelativeResize="0"/>
          <p:nvPr/>
        </p:nvPicPr>
        <p:blipFill rotWithShape="1">
          <a:blip r:embed="rId4">
            <a:alphaModFix/>
          </a:blip>
          <a:srcRect b="42970" l="25222" r="0" t="4195"/>
          <a:stretch/>
        </p:blipFill>
        <p:spPr>
          <a:xfrm>
            <a:off x="445725" y="1792625"/>
            <a:ext cx="1471601" cy="13862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44" name="Google Shape;144;p26"/>
          <p:cNvSpPr txBox="1"/>
          <p:nvPr/>
        </p:nvSpPr>
        <p:spPr>
          <a:xfrm>
            <a:off x="2908888" y="2153025"/>
            <a:ext cx="7482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專業</a:t>
            </a:r>
            <a:endParaRPr/>
          </a:p>
        </p:txBody>
      </p:sp>
      <p:pic>
        <p:nvPicPr>
          <p:cNvPr id="145" name="Google Shape;14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37463" y="1933570"/>
            <a:ext cx="828125" cy="75723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6"/>
          <p:cNvSpPr txBox="1"/>
          <p:nvPr/>
        </p:nvSpPr>
        <p:spPr>
          <a:xfrm>
            <a:off x="2853550" y="3964650"/>
            <a:ext cx="9528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工作經歷</a:t>
            </a:r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09275" y="3774148"/>
            <a:ext cx="748200" cy="62265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6"/>
          <p:cNvSpPr txBox="1"/>
          <p:nvPr/>
        </p:nvSpPr>
        <p:spPr>
          <a:xfrm>
            <a:off x="3902425" y="3095025"/>
            <a:ext cx="4410900" cy="19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●工研院人AI機器學習講師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●嶺東科技大學大數據人工智慧講師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●國泰人壽投資資訊部門-開發圖像辨識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●106年CSS共創集智Fintech 創新金融入競賽全國第一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●國立高雄第一科技大學EMBA 第一屆電子商務競賽第一名以及佳作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●第一屆華南FinTech金融科技創新競賽-全國第三名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●107年政大第一屆智慧金融校園行動支付組第三名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●理財機器人-智能理專魔鏡開發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●理財機器人-投資策略開發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●理財機器人-最佳投資組合推薦系統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●聯合驅動人資系統-職能模型</a:t>
            </a:r>
            <a:endParaRPr sz="1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4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Python 可以做什麼事情</a:t>
            </a:r>
            <a:endParaRPr i="1" sz="2400"/>
          </a:p>
        </p:txBody>
      </p:sp>
      <p:cxnSp>
        <p:nvCxnSpPr>
          <p:cNvPr id="341" name="Google Shape;341;p44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2" name="Google Shape;342;p44"/>
          <p:cNvSpPr/>
          <p:nvPr/>
        </p:nvSpPr>
        <p:spPr>
          <a:xfrm>
            <a:off x="509450" y="1012275"/>
            <a:ext cx="1674900" cy="626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343434"/>
                </a:solidFill>
              </a:rPr>
              <a:t>金融、財務</a:t>
            </a:r>
            <a:endParaRPr/>
          </a:p>
        </p:txBody>
      </p:sp>
      <p:sp>
        <p:nvSpPr>
          <p:cNvPr id="343" name="Google Shape;343;p44"/>
          <p:cNvSpPr/>
          <p:nvPr/>
        </p:nvSpPr>
        <p:spPr>
          <a:xfrm>
            <a:off x="509450" y="1792013"/>
            <a:ext cx="1674900" cy="626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343434"/>
                </a:solidFill>
              </a:rPr>
              <a:t>醫學領域</a:t>
            </a:r>
            <a:endParaRPr/>
          </a:p>
        </p:txBody>
      </p:sp>
      <p:sp>
        <p:nvSpPr>
          <p:cNvPr id="344" name="Google Shape;344;p44"/>
          <p:cNvSpPr/>
          <p:nvPr/>
        </p:nvSpPr>
        <p:spPr>
          <a:xfrm>
            <a:off x="509450" y="2571750"/>
            <a:ext cx="1674900" cy="626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343434"/>
                </a:solidFill>
              </a:rPr>
              <a:t>工業領域</a:t>
            </a:r>
            <a:endParaRPr/>
          </a:p>
        </p:txBody>
      </p:sp>
      <p:sp>
        <p:nvSpPr>
          <p:cNvPr id="345" name="Google Shape;345;p44"/>
          <p:cNvSpPr/>
          <p:nvPr/>
        </p:nvSpPr>
        <p:spPr>
          <a:xfrm>
            <a:off x="509450" y="3351475"/>
            <a:ext cx="1674900" cy="626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343434"/>
                </a:solidFill>
              </a:rPr>
              <a:t>音樂領域</a:t>
            </a:r>
            <a:endParaRPr/>
          </a:p>
        </p:txBody>
      </p:sp>
      <p:pic>
        <p:nvPicPr>
          <p:cNvPr id="346" name="Google Shape;34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2250" y="1278924"/>
            <a:ext cx="4610049" cy="291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15725" y="2062700"/>
            <a:ext cx="3769175" cy="2826875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44"/>
          <p:cNvSpPr/>
          <p:nvPr/>
        </p:nvSpPr>
        <p:spPr>
          <a:xfrm>
            <a:off x="509450" y="4131200"/>
            <a:ext cx="1674900" cy="626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343434"/>
                </a:solidFill>
              </a:rPr>
              <a:t>遊戲開發</a:t>
            </a:r>
            <a:endParaRPr/>
          </a:p>
        </p:txBody>
      </p:sp>
      <p:sp>
        <p:nvSpPr>
          <p:cNvPr id="349" name="Google Shape;349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5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資料分析的過程</a:t>
            </a:r>
            <a:endParaRPr i="1" sz="2400"/>
          </a:p>
        </p:txBody>
      </p:sp>
      <p:cxnSp>
        <p:nvCxnSpPr>
          <p:cNvPr id="355" name="Google Shape;355;p45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6" name="Google Shape;356;p45"/>
          <p:cNvSpPr/>
          <p:nvPr/>
        </p:nvSpPr>
        <p:spPr>
          <a:xfrm>
            <a:off x="161350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定義題目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7" name="Google Shape;357;p45"/>
          <p:cNvSpPr/>
          <p:nvPr/>
        </p:nvSpPr>
        <p:spPr>
          <a:xfrm>
            <a:off x="1660842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取得資料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8" name="Google Shape;358;p45"/>
          <p:cNvSpPr/>
          <p:nvPr/>
        </p:nvSpPr>
        <p:spPr>
          <a:xfrm>
            <a:off x="3160322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資料</a:t>
            </a:r>
            <a:r>
              <a:rPr lang="zh-TW">
                <a:solidFill>
                  <a:schemeClr val="dk1"/>
                </a:solidFill>
              </a:rPr>
              <a:t>前處理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9" name="Google Shape;359;p45"/>
          <p:cNvSpPr/>
          <p:nvPr/>
        </p:nvSpPr>
        <p:spPr>
          <a:xfrm>
            <a:off x="4659806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模型建立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0" name="Google Shape;360;p45"/>
          <p:cNvSpPr/>
          <p:nvPr/>
        </p:nvSpPr>
        <p:spPr>
          <a:xfrm>
            <a:off x="6159276" y="1250945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模型</a:t>
            </a:r>
            <a:r>
              <a:rPr lang="zh-TW">
                <a:solidFill>
                  <a:schemeClr val="dk1"/>
                </a:solidFill>
              </a:rPr>
              <a:t>驗證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1" name="Google Shape;361;p45"/>
          <p:cNvSpPr/>
          <p:nvPr/>
        </p:nvSpPr>
        <p:spPr>
          <a:xfrm>
            <a:off x="7658739" y="1250962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模型</a:t>
            </a:r>
            <a:r>
              <a:rPr lang="zh-TW">
                <a:solidFill>
                  <a:schemeClr val="dk1"/>
                </a:solidFill>
              </a:rPr>
              <a:t>應用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362" name="Google Shape;362;p45"/>
          <p:cNvCxnSpPr>
            <a:stCxn id="356" idx="3"/>
            <a:endCxn id="357" idx="1"/>
          </p:cNvCxnSpPr>
          <p:nvPr/>
        </p:nvCxnSpPr>
        <p:spPr>
          <a:xfrm>
            <a:off x="1485250" y="1581550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3" name="Google Shape;363;p45"/>
          <p:cNvCxnSpPr>
            <a:stCxn id="357" idx="3"/>
            <a:endCxn id="358" idx="1"/>
          </p:cNvCxnSpPr>
          <p:nvPr/>
        </p:nvCxnSpPr>
        <p:spPr>
          <a:xfrm>
            <a:off x="2984742" y="1581550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4" name="Google Shape;364;p45"/>
          <p:cNvCxnSpPr>
            <a:endCxn id="359" idx="1"/>
          </p:cNvCxnSpPr>
          <p:nvPr/>
        </p:nvCxnSpPr>
        <p:spPr>
          <a:xfrm>
            <a:off x="4484306" y="1581550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5" name="Google Shape;365;p45"/>
          <p:cNvCxnSpPr>
            <a:endCxn id="360" idx="1"/>
          </p:cNvCxnSpPr>
          <p:nvPr/>
        </p:nvCxnSpPr>
        <p:spPr>
          <a:xfrm>
            <a:off x="5983776" y="1581545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6" name="Google Shape;366;p45"/>
          <p:cNvCxnSpPr>
            <a:stCxn id="360" idx="3"/>
            <a:endCxn id="361" idx="1"/>
          </p:cNvCxnSpPr>
          <p:nvPr/>
        </p:nvCxnSpPr>
        <p:spPr>
          <a:xfrm>
            <a:off x="7483176" y="1581545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7" name="Google Shape;367;p45"/>
          <p:cNvCxnSpPr>
            <a:stCxn id="360" idx="0"/>
            <a:endCxn id="358" idx="0"/>
          </p:cNvCxnSpPr>
          <p:nvPr/>
        </p:nvCxnSpPr>
        <p:spPr>
          <a:xfrm rot="5400000">
            <a:off x="5321376" y="-248305"/>
            <a:ext cx="600" cy="29991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68" name="Google Shape;368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6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資料分析的過程</a:t>
            </a:r>
            <a:endParaRPr i="1" sz="2400"/>
          </a:p>
        </p:txBody>
      </p:sp>
      <p:cxnSp>
        <p:nvCxnSpPr>
          <p:cNvPr id="374" name="Google Shape;374;p46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5" name="Google Shape;375;p46"/>
          <p:cNvSpPr/>
          <p:nvPr/>
        </p:nvSpPr>
        <p:spPr>
          <a:xfrm>
            <a:off x="161350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定義題目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76" name="Google Shape;376;p46"/>
          <p:cNvSpPr/>
          <p:nvPr/>
        </p:nvSpPr>
        <p:spPr>
          <a:xfrm>
            <a:off x="1660842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取得資料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77" name="Google Shape;377;p46"/>
          <p:cNvSpPr/>
          <p:nvPr/>
        </p:nvSpPr>
        <p:spPr>
          <a:xfrm>
            <a:off x="3160322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資料前處理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78" name="Google Shape;378;p46"/>
          <p:cNvSpPr/>
          <p:nvPr/>
        </p:nvSpPr>
        <p:spPr>
          <a:xfrm>
            <a:off x="4659806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模型建立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79" name="Google Shape;379;p46"/>
          <p:cNvSpPr/>
          <p:nvPr/>
        </p:nvSpPr>
        <p:spPr>
          <a:xfrm>
            <a:off x="6159276" y="1250945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模型驗證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80" name="Google Shape;380;p46"/>
          <p:cNvSpPr/>
          <p:nvPr/>
        </p:nvSpPr>
        <p:spPr>
          <a:xfrm>
            <a:off x="7658739" y="1250962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模型應用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381" name="Google Shape;381;p46"/>
          <p:cNvCxnSpPr>
            <a:stCxn id="375" idx="3"/>
            <a:endCxn id="376" idx="1"/>
          </p:cNvCxnSpPr>
          <p:nvPr/>
        </p:nvCxnSpPr>
        <p:spPr>
          <a:xfrm>
            <a:off x="1485250" y="1581550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2" name="Google Shape;382;p46"/>
          <p:cNvCxnSpPr>
            <a:stCxn id="376" idx="3"/>
            <a:endCxn id="377" idx="1"/>
          </p:cNvCxnSpPr>
          <p:nvPr/>
        </p:nvCxnSpPr>
        <p:spPr>
          <a:xfrm>
            <a:off x="2984742" y="1581550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3" name="Google Shape;383;p46"/>
          <p:cNvCxnSpPr>
            <a:endCxn id="378" idx="1"/>
          </p:cNvCxnSpPr>
          <p:nvPr/>
        </p:nvCxnSpPr>
        <p:spPr>
          <a:xfrm>
            <a:off x="4484306" y="1581550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4" name="Google Shape;384;p46"/>
          <p:cNvCxnSpPr>
            <a:endCxn id="379" idx="1"/>
          </p:cNvCxnSpPr>
          <p:nvPr/>
        </p:nvCxnSpPr>
        <p:spPr>
          <a:xfrm>
            <a:off x="5983776" y="1581545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5" name="Google Shape;385;p46"/>
          <p:cNvCxnSpPr>
            <a:stCxn id="379" idx="3"/>
            <a:endCxn id="380" idx="1"/>
          </p:cNvCxnSpPr>
          <p:nvPr/>
        </p:nvCxnSpPr>
        <p:spPr>
          <a:xfrm>
            <a:off x="7483176" y="1581545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6" name="Google Shape;386;p46"/>
          <p:cNvCxnSpPr>
            <a:stCxn id="379" idx="0"/>
            <a:endCxn id="377" idx="0"/>
          </p:cNvCxnSpPr>
          <p:nvPr/>
        </p:nvCxnSpPr>
        <p:spPr>
          <a:xfrm rot="5400000">
            <a:off x="5321376" y="-248305"/>
            <a:ext cx="600" cy="29991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87" name="Google Shape;387;p46"/>
          <p:cNvSpPr/>
          <p:nvPr/>
        </p:nvSpPr>
        <p:spPr>
          <a:xfrm>
            <a:off x="1854200" y="3060700"/>
            <a:ext cx="5435700" cy="16764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我們想探討的議題是什麼？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想解決什麼問題？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要先準備什麼資料？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用什麼模型？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….</a:t>
            </a:r>
            <a:endParaRPr sz="1800"/>
          </a:p>
        </p:txBody>
      </p:sp>
      <p:sp>
        <p:nvSpPr>
          <p:cNvPr id="388" name="Google Shape;388;p46"/>
          <p:cNvSpPr/>
          <p:nvPr/>
        </p:nvSpPr>
        <p:spPr>
          <a:xfrm>
            <a:off x="165100" y="1231900"/>
            <a:ext cx="1323900" cy="6804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7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資料分析的過程</a:t>
            </a:r>
            <a:endParaRPr i="1" sz="2400"/>
          </a:p>
        </p:txBody>
      </p:sp>
      <p:cxnSp>
        <p:nvCxnSpPr>
          <p:cNvPr id="395" name="Google Shape;395;p47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6" name="Google Shape;396;p47"/>
          <p:cNvSpPr/>
          <p:nvPr/>
        </p:nvSpPr>
        <p:spPr>
          <a:xfrm>
            <a:off x="161350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定義題目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97" name="Google Shape;397;p47"/>
          <p:cNvSpPr/>
          <p:nvPr/>
        </p:nvSpPr>
        <p:spPr>
          <a:xfrm>
            <a:off x="1660842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取得資料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98" name="Google Shape;398;p47"/>
          <p:cNvSpPr/>
          <p:nvPr/>
        </p:nvSpPr>
        <p:spPr>
          <a:xfrm>
            <a:off x="3160322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資料前處理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99" name="Google Shape;399;p47"/>
          <p:cNvSpPr/>
          <p:nvPr/>
        </p:nvSpPr>
        <p:spPr>
          <a:xfrm>
            <a:off x="4659806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模型建立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00" name="Google Shape;400;p47"/>
          <p:cNvSpPr/>
          <p:nvPr/>
        </p:nvSpPr>
        <p:spPr>
          <a:xfrm>
            <a:off x="6159276" y="1250945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模型驗證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01" name="Google Shape;401;p47"/>
          <p:cNvSpPr/>
          <p:nvPr/>
        </p:nvSpPr>
        <p:spPr>
          <a:xfrm>
            <a:off x="7658739" y="1250962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模型應用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402" name="Google Shape;402;p47"/>
          <p:cNvCxnSpPr>
            <a:stCxn id="396" idx="3"/>
            <a:endCxn id="397" idx="1"/>
          </p:cNvCxnSpPr>
          <p:nvPr/>
        </p:nvCxnSpPr>
        <p:spPr>
          <a:xfrm>
            <a:off x="1485250" y="1581550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3" name="Google Shape;403;p47"/>
          <p:cNvCxnSpPr>
            <a:stCxn id="397" idx="3"/>
            <a:endCxn id="398" idx="1"/>
          </p:cNvCxnSpPr>
          <p:nvPr/>
        </p:nvCxnSpPr>
        <p:spPr>
          <a:xfrm>
            <a:off x="2984742" y="1581550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4" name="Google Shape;404;p47"/>
          <p:cNvCxnSpPr>
            <a:endCxn id="399" idx="1"/>
          </p:cNvCxnSpPr>
          <p:nvPr/>
        </p:nvCxnSpPr>
        <p:spPr>
          <a:xfrm>
            <a:off x="4484306" y="1581550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5" name="Google Shape;405;p47"/>
          <p:cNvCxnSpPr>
            <a:endCxn id="400" idx="1"/>
          </p:cNvCxnSpPr>
          <p:nvPr/>
        </p:nvCxnSpPr>
        <p:spPr>
          <a:xfrm>
            <a:off x="5983776" y="1581545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6" name="Google Shape;406;p47"/>
          <p:cNvCxnSpPr>
            <a:stCxn id="400" idx="3"/>
            <a:endCxn id="401" idx="1"/>
          </p:cNvCxnSpPr>
          <p:nvPr/>
        </p:nvCxnSpPr>
        <p:spPr>
          <a:xfrm>
            <a:off x="7483176" y="1581545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7" name="Google Shape;407;p47"/>
          <p:cNvCxnSpPr>
            <a:stCxn id="400" idx="0"/>
            <a:endCxn id="398" idx="0"/>
          </p:cNvCxnSpPr>
          <p:nvPr/>
        </p:nvCxnSpPr>
        <p:spPr>
          <a:xfrm rot="5400000">
            <a:off x="5321376" y="-248305"/>
            <a:ext cx="600" cy="29991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08" name="Google Shape;408;p47"/>
          <p:cNvSpPr/>
          <p:nvPr/>
        </p:nvSpPr>
        <p:spPr>
          <a:xfrm>
            <a:off x="1854150" y="2885375"/>
            <a:ext cx="5435700" cy="18228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資料來源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資料探索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基本敘述統計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資料視覺化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資料檢定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….</a:t>
            </a:r>
            <a:endParaRPr sz="1800"/>
          </a:p>
        </p:txBody>
      </p:sp>
      <p:sp>
        <p:nvSpPr>
          <p:cNvPr id="409" name="Google Shape;409;p47"/>
          <p:cNvSpPr/>
          <p:nvPr/>
        </p:nvSpPr>
        <p:spPr>
          <a:xfrm>
            <a:off x="1660838" y="1241350"/>
            <a:ext cx="1323900" cy="6804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8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資料分析的過程</a:t>
            </a:r>
            <a:endParaRPr i="1" sz="2400"/>
          </a:p>
        </p:txBody>
      </p:sp>
      <p:cxnSp>
        <p:nvCxnSpPr>
          <p:cNvPr id="416" name="Google Shape;416;p48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7" name="Google Shape;417;p48"/>
          <p:cNvSpPr/>
          <p:nvPr/>
        </p:nvSpPr>
        <p:spPr>
          <a:xfrm>
            <a:off x="161350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定義題目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18" name="Google Shape;418;p48"/>
          <p:cNvSpPr/>
          <p:nvPr/>
        </p:nvSpPr>
        <p:spPr>
          <a:xfrm>
            <a:off x="1660842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取得資料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19" name="Google Shape;419;p48"/>
          <p:cNvSpPr/>
          <p:nvPr/>
        </p:nvSpPr>
        <p:spPr>
          <a:xfrm>
            <a:off x="3160322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資料前處理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20" name="Google Shape;420;p48"/>
          <p:cNvSpPr/>
          <p:nvPr/>
        </p:nvSpPr>
        <p:spPr>
          <a:xfrm>
            <a:off x="4659806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模型建立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21" name="Google Shape;421;p48"/>
          <p:cNvSpPr/>
          <p:nvPr/>
        </p:nvSpPr>
        <p:spPr>
          <a:xfrm>
            <a:off x="6159276" y="1250945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模型驗證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22" name="Google Shape;422;p48"/>
          <p:cNvSpPr/>
          <p:nvPr/>
        </p:nvSpPr>
        <p:spPr>
          <a:xfrm>
            <a:off x="7658739" y="1250962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模型應用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423" name="Google Shape;423;p48"/>
          <p:cNvCxnSpPr>
            <a:stCxn id="417" idx="3"/>
            <a:endCxn id="418" idx="1"/>
          </p:cNvCxnSpPr>
          <p:nvPr/>
        </p:nvCxnSpPr>
        <p:spPr>
          <a:xfrm>
            <a:off x="1485250" y="1581550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4" name="Google Shape;424;p48"/>
          <p:cNvCxnSpPr>
            <a:stCxn id="418" idx="3"/>
            <a:endCxn id="419" idx="1"/>
          </p:cNvCxnSpPr>
          <p:nvPr/>
        </p:nvCxnSpPr>
        <p:spPr>
          <a:xfrm>
            <a:off x="2984742" y="1581550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5" name="Google Shape;425;p48"/>
          <p:cNvCxnSpPr>
            <a:endCxn id="420" idx="1"/>
          </p:cNvCxnSpPr>
          <p:nvPr/>
        </p:nvCxnSpPr>
        <p:spPr>
          <a:xfrm>
            <a:off x="4484306" y="1581550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6" name="Google Shape;426;p48"/>
          <p:cNvCxnSpPr>
            <a:endCxn id="421" idx="1"/>
          </p:cNvCxnSpPr>
          <p:nvPr/>
        </p:nvCxnSpPr>
        <p:spPr>
          <a:xfrm>
            <a:off x="5983776" y="1581545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7" name="Google Shape;427;p48"/>
          <p:cNvCxnSpPr>
            <a:stCxn id="421" idx="3"/>
            <a:endCxn id="422" idx="1"/>
          </p:cNvCxnSpPr>
          <p:nvPr/>
        </p:nvCxnSpPr>
        <p:spPr>
          <a:xfrm>
            <a:off x="7483176" y="1581545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8" name="Google Shape;428;p48"/>
          <p:cNvCxnSpPr>
            <a:stCxn id="421" idx="0"/>
            <a:endCxn id="419" idx="0"/>
          </p:cNvCxnSpPr>
          <p:nvPr/>
        </p:nvCxnSpPr>
        <p:spPr>
          <a:xfrm rot="5400000">
            <a:off x="5321376" y="-248305"/>
            <a:ext cx="600" cy="29991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29" name="Google Shape;429;p48"/>
          <p:cNvSpPr/>
          <p:nvPr/>
        </p:nvSpPr>
        <p:spPr>
          <a:xfrm>
            <a:off x="1854200" y="3060700"/>
            <a:ext cx="5435700" cy="16764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遺漏值處理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標準化處理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虛擬變數處理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樣本內，樣本外資料分割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….</a:t>
            </a:r>
            <a:endParaRPr sz="1800"/>
          </a:p>
        </p:txBody>
      </p:sp>
      <p:sp>
        <p:nvSpPr>
          <p:cNvPr id="430" name="Google Shape;430;p48"/>
          <p:cNvSpPr/>
          <p:nvPr/>
        </p:nvSpPr>
        <p:spPr>
          <a:xfrm>
            <a:off x="3160313" y="1241350"/>
            <a:ext cx="1323900" cy="6804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9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資料分析的過程</a:t>
            </a:r>
            <a:endParaRPr i="1" sz="2400"/>
          </a:p>
        </p:txBody>
      </p:sp>
      <p:cxnSp>
        <p:nvCxnSpPr>
          <p:cNvPr id="437" name="Google Shape;437;p49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8" name="Google Shape;438;p49"/>
          <p:cNvSpPr/>
          <p:nvPr/>
        </p:nvSpPr>
        <p:spPr>
          <a:xfrm>
            <a:off x="161350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定義題目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39" name="Google Shape;439;p49"/>
          <p:cNvSpPr/>
          <p:nvPr/>
        </p:nvSpPr>
        <p:spPr>
          <a:xfrm>
            <a:off x="1660842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取得資料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40" name="Google Shape;440;p49"/>
          <p:cNvSpPr/>
          <p:nvPr/>
        </p:nvSpPr>
        <p:spPr>
          <a:xfrm>
            <a:off x="3160322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資料前處理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41" name="Google Shape;441;p49"/>
          <p:cNvSpPr/>
          <p:nvPr/>
        </p:nvSpPr>
        <p:spPr>
          <a:xfrm>
            <a:off x="4659806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模型建立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42" name="Google Shape;442;p49"/>
          <p:cNvSpPr/>
          <p:nvPr/>
        </p:nvSpPr>
        <p:spPr>
          <a:xfrm>
            <a:off x="6159276" y="1250945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模型驗證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43" name="Google Shape;443;p49"/>
          <p:cNvSpPr/>
          <p:nvPr/>
        </p:nvSpPr>
        <p:spPr>
          <a:xfrm>
            <a:off x="7658739" y="1250962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模型應用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444" name="Google Shape;444;p49"/>
          <p:cNvCxnSpPr>
            <a:stCxn id="438" idx="3"/>
            <a:endCxn id="439" idx="1"/>
          </p:cNvCxnSpPr>
          <p:nvPr/>
        </p:nvCxnSpPr>
        <p:spPr>
          <a:xfrm>
            <a:off x="1485250" y="1581550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5" name="Google Shape;445;p49"/>
          <p:cNvCxnSpPr>
            <a:stCxn id="439" idx="3"/>
            <a:endCxn id="440" idx="1"/>
          </p:cNvCxnSpPr>
          <p:nvPr/>
        </p:nvCxnSpPr>
        <p:spPr>
          <a:xfrm>
            <a:off x="2984742" y="1581550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6" name="Google Shape;446;p49"/>
          <p:cNvCxnSpPr>
            <a:endCxn id="441" idx="1"/>
          </p:cNvCxnSpPr>
          <p:nvPr/>
        </p:nvCxnSpPr>
        <p:spPr>
          <a:xfrm>
            <a:off x="4484306" y="1581550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7" name="Google Shape;447;p49"/>
          <p:cNvCxnSpPr>
            <a:endCxn id="442" idx="1"/>
          </p:cNvCxnSpPr>
          <p:nvPr/>
        </p:nvCxnSpPr>
        <p:spPr>
          <a:xfrm>
            <a:off x="5983776" y="1581545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8" name="Google Shape;448;p49"/>
          <p:cNvCxnSpPr>
            <a:stCxn id="442" idx="3"/>
            <a:endCxn id="443" idx="1"/>
          </p:cNvCxnSpPr>
          <p:nvPr/>
        </p:nvCxnSpPr>
        <p:spPr>
          <a:xfrm>
            <a:off x="7483176" y="1581545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9" name="Google Shape;449;p49"/>
          <p:cNvCxnSpPr>
            <a:stCxn id="442" idx="0"/>
            <a:endCxn id="440" idx="0"/>
          </p:cNvCxnSpPr>
          <p:nvPr/>
        </p:nvCxnSpPr>
        <p:spPr>
          <a:xfrm rot="5400000">
            <a:off x="5321376" y="-248305"/>
            <a:ext cx="600" cy="29991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50" name="Google Shape;450;p49"/>
          <p:cNvSpPr/>
          <p:nvPr/>
        </p:nvSpPr>
        <p:spPr>
          <a:xfrm>
            <a:off x="1854200" y="2895600"/>
            <a:ext cx="5435700" cy="18414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時間序列模型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ARMA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VAR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機器學習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深度學習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….</a:t>
            </a:r>
            <a:endParaRPr sz="1800"/>
          </a:p>
        </p:txBody>
      </p:sp>
      <p:sp>
        <p:nvSpPr>
          <p:cNvPr id="451" name="Google Shape;451;p49"/>
          <p:cNvSpPr/>
          <p:nvPr/>
        </p:nvSpPr>
        <p:spPr>
          <a:xfrm>
            <a:off x="4659788" y="1241350"/>
            <a:ext cx="1323900" cy="6804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0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資料分析的過程</a:t>
            </a:r>
            <a:endParaRPr i="1" sz="2400"/>
          </a:p>
        </p:txBody>
      </p:sp>
      <p:cxnSp>
        <p:nvCxnSpPr>
          <p:cNvPr id="458" name="Google Shape;458;p50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9" name="Google Shape;459;p50"/>
          <p:cNvSpPr/>
          <p:nvPr/>
        </p:nvSpPr>
        <p:spPr>
          <a:xfrm>
            <a:off x="161350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定義題目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60" name="Google Shape;460;p50"/>
          <p:cNvSpPr/>
          <p:nvPr/>
        </p:nvSpPr>
        <p:spPr>
          <a:xfrm>
            <a:off x="1660842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取得資料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61" name="Google Shape;461;p50"/>
          <p:cNvSpPr/>
          <p:nvPr/>
        </p:nvSpPr>
        <p:spPr>
          <a:xfrm>
            <a:off x="3160322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資料前處理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62" name="Google Shape;462;p50"/>
          <p:cNvSpPr/>
          <p:nvPr/>
        </p:nvSpPr>
        <p:spPr>
          <a:xfrm>
            <a:off x="4659806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模型建立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63" name="Google Shape;463;p50"/>
          <p:cNvSpPr/>
          <p:nvPr/>
        </p:nvSpPr>
        <p:spPr>
          <a:xfrm>
            <a:off x="6159276" y="1250945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模型驗證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64" name="Google Shape;464;p50"/>
          <p:cNvSpPr/>
          <p:nvPr/>
        </p:nvSpPr>
        <p:spPr>
          <a:xfrm>
            <a:off x="7658739" y="1250962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模型應用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465" name="Google Shape;465;p50"/>
          <p:cNvCxnSpPr>
            <a:stCxn id="459" idx="3"/>
            <a:endCxn id="460" idx="1"/>
          </p:cNvCxnSpPr>
          <p:nvPr/>
        </p:nvCxnSpPr>
        <p:spPr>
          <a:xfrm>
            <a:off x="1485250" y="1581550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6" name="Google Shape;466;p50"/>
          <p:cNvCxnSpPr>
            <a:stCxn id="460" idx="3"/>
            <a:endCxn id="461" idx="1"/>
          </p:cNvCxnSpPr>
          <p:nvPr/>
        </p:nvCxnSpPr>
        <p:spPr>
          <a:xfrm>
            <a:off x="2984742" y="1581550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7" name="Google Shape;467;p50"/>
          <p:cNvCxnSpPr>
            <a:endCxn id="462" idx="1"/>
          </p:cNvCxnSpPr>
          <p:nvPr/>
        </p:nvCxnSpPr>
        <p:spPr>
          <a:xfrm>
            <a:off x="4484306" y="1581550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8" name="Google Shape;468;p50"/>
          <p:cNvCxnSpPr>
            <a:endCxn id="463" idx="1"/>
          </p:cNvCxnSpPr>
          <p:nvPr/>
        </p:nvCxnSpPr>
        <p:spPr>
          <a:xfrm>
            <a:off x="5983776" y="1581545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9" name="Google Shape;469;p50"/>
          <p:cNvCxnSpPr>
            <a:stCxn id="463" idx="3"/>
            <a:endCxn id="464" idx="1"/>
          </p:cNvCxnSpPr>
          <p:nvPr/>
        </p:nvCxnSpPr>
        <p:spPr>
          <a:xfrm>
            <a:off x="7483176" y="1581545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70" name="Google Shape;470;p50"/>
          <p:cNvCxnSpPr>
            <a:stCxn id="463" idx="0"/>
            <a:endCxn id="461" idx="0"/>
          </p:cNvCxnSpPr>
          <p:nvPr/>
        </p:nvCxnSpPr>
        <p:spPr>
          <a:xfrm rot="5400000">
            <a:off x="5321376" y="-248305"/>
            <a:ext cx="600" cy="29991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71" name="Google Shape;471;p50"/>
          <p:cNvSpPr/>
          <p:nvPr/>
        </p:nvSpPr>
        <p:spPr>
          <a:xfrm>
            <a:off x="1854200" y="2895600"/>
            <a:ext cx="5435700" cy="18414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結果檢驗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參數再調整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….</a:t>
            </a:r>
            <a:endParaRPr sz="1800"/>
          </a:p>
        </p:txBody>
      </p:sp>
      <p:sp>
        <p:nvSpPr>
          <p:cNvPr id="472" name="Google Shape;472;p50"/>
          <p:cNvSpPr/>
          <p:nvPr/>
        </p:nvSpPr>
        <p:spPr>
          <a:xfrm>
            <a:off x="6159275" y="1241350"/>
            <a:ext cx="1323900" cy="6804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51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資料分析的過程</a:t>
            </a:r>
            <a:endParaRPr i="1" sz="2400"/>
          </a:p>
        </p:txBody>
      </p:sp>
      <p:cxnSp>
        <p:nvCxnSpPr>
          <p:cNvPr id="479" name="Google Shape;479;p51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0" name="Google Shape;480;p51"/>
          <p:cNvSpPr/>
          <p:nvPr/>
        </p:nvSpPr>
        <p:spPr>
          <a:xfrm>
            <a:off x="161350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定義題目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81" name="Google Shape;481;p51"/>
          <p:cNvSpPr/>
          <p:nvPr/>
        </p:nvSpPr>
        <p:spPr>
          <a:xfrm>
            <a:off x="1660842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取得資料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82" name="Google Shape;482;p51"/>
          <p:cNvSpPr/>
          <p:nvPr/>
        </p:nvSpPr>
        <p:spPr>
          <a:xfrm>
            <a:off x="3160322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資料前處理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83" name="Google Shape;483;p51"/>
          <p:cNvSpPr/>
          <p:nvPr/>
        </p:nvSpPr>
        <p:spPr>
          <a:xfrm>
            <a:off x="4659806" y="1250950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模型建立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84" name="Google Shape;484;p51"/>
          <p:cNvSpPr/>
          <p:nvPr/>
        </p:nvSpPr>
        <p:spPr>
          <a:xfrm>
            <a:off x="6159276" y="1250945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模型驗證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85" name="Google Shape;485;p51"/>
          <p:cNvSpPr/>
          <p:nvPr/>
        </p:nvSpPr>
        <p:spPr>
          <a:xfrm>
            <a:off x="7658739" y="1250962"/>
            <a:ext cx="1323900" cy="661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模型應用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486" name="Google Shape;486;p51"/>
          <p:cNvCxnSpPr>
            <a:stCxn id="480" idx="3"/>
            <a:endCxn id="481" idx="1"/>
          </p:cNvCxnSpPr>
          <p:nvPr/>
        </p:nvCxnSpPr>
        <p:spPr>
          <a:xfrm>
            <a:off x="1485250" y="1581550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87" name="Google Shape;487;p51"/>
          <p:cNvCxnSpPr>
            <a:stCxn id="481" idx="3"/>
            <a:endCxn id="482" idx="1"/>
          </p:cNvCxnSpPr>
          <p:nvPr/>
        </p:nvCxnSpPr>
        <p:spPr>
          <a:xfrm>
            <a:off x="2984742" y="1581550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88" name="Google Shape;488;p51"/>
          <p:cNvCxnSpPr>
            <a:endCxn id="483" idx="1"/>
          </p:cNvCxnSpPr>
          <p:nvPr/>
        </p:nvCxnSpPr>
        <p:spPr>
          <a:xfrm>
            <a:off x="4484306" y="1581550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89" name="Google Shape;489;p51"/>
          <p:cNvCxnSpPr>
            <a:endCxn id="484" idx="1"/>
          </p:cNvCxnSpPr>
          <p:nvPr/>
        </p:nvCxnSpPr>
        <p:spPr>
          <a:xfrm>
            <a:off x="5983776" y="1581545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90" name="Google Shape;490;p51"/>
          <p:cNvCxnSpPr>
            <a:stCxn id="484" idx="3"/>
            <a:endCxn id="485" idx="1"/>
          </p:cNvCxnSpPr>
          <p:nvPr/>
        </p:nvCxnSpPr>
        <p:spPr>
          <a:xfrm>
            <a:off x="7483176" y="1581545"/>
            <a:ext cx="17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91" name="Google Shape;491;p51"/>
          <p:cNvCxnSpPr>
            <a:stCxn id="484" idx="0"/>
            <a:endCxn id="482" idx="0"/>
          </p:cNvCxnSpPr>
          <p:nvPr/>
        </p:nvCxnSpPr>
        <p:spPr>
          <a:xfrm rot="5400000">
            <a:off x="5321376" y="-248305"/>
            <a:ext cx="600" cy="29991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92" name="Google Shape;492;p51"/>
          <p:cNvSpPr/>
          <p:nvPr/>
        </p:nvSpPr>
        <p:spPr>
          <a:xfrm>
            <a:off x="1854200" y="2895600"/>
            <a:ext cx="5435700" cy="18414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實際應用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….</a:t>
            </a:r>
            <a:endParaRPr sz="1800"/>
          </a:p>
        </p:txBody>
      </p:sp>
      <p:sp>
        <p:nvSpPr>
          <p:cNvPr id="493" name="Google Shape;493;p51"/>
          <p:cNvSpPr/>
          <p:nvPr/>
        </p:nvSpPr>
        <p:spPr>
          <a:xfrm>
            <a:off x="7658750" y="1241350"/>
            <a:ext cx="1323900" cy="6804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2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課程專題介紹-傳統產業指數時間序列預測</a:t>
            </a:r>
            <a:endParaRPr i="1" sz="2400"/>
          </a:p>
        </p:txBody>
      </p:sp>
      <p:cxnSp>
        <p:nvCxnSpPr>
          <p:cNvPr id="500" name="Google Shape;500;p52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01" name="Google Shape;50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958850"/>
            <a:ext cx="5764151" cy="3482201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53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課程專題介紹-傳統產業指數時間序列預測</a:t>
            </a:r>
            <a:endParaRPr i="1" sz="2400"/>
          </a:p>
        </p:txBody>
      </p:sp>
      <p:cxnSp>
        <p:nvCxnSpPr>
          <p:cNvPr id="508" name="Google Shape;508;p53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09" name="Google Shape;509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958850"/>
            <a:ext cx="5764151" cy="3482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83875" y="1270000"/>
            <a:ext cx="6128675" cy="3771900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700" y="0"/>
            <a:ext cx="8839200" cy="193357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7"/>
          <p:cNvSpPr txBox="1"/>
          <p:nvPr/>
        </p:nvSpPr>
        <p:spPr>
          <a:xfrm>
            <a:off x="700425" y="1054050"/>
            <a:ext cx="5362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rgbClr val="FFFFFF"/>
                </a:solidFill>
              </a:rPr>
              <a:t>碩士：金融學    	國立高雄第一科技大學-金融系研究所</a:t>
            </a:r>
            <a:endParaRPr b="1" sz="1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rgbClr val="FFFFFF"/>
                </a:solidFill>
              </a:rPr>
              <a:t>學士：資訊工程 	國立高雄第一科技大學-電腦與通訊工程系</a:t>
            </a:r>
            <a:endParaRPr b="1" sz="1200">
              <a:solidFill>
                <a:srgbClr val="FFFFFF"/>
              </a:solidFill>
            </a:endParaRPr>
          </a:p>
        </p:txBody>
      </p:sp>
      <p:sp>
        <p:nvSpPr>
          <p:cNvPr id="155" name="Google Shape;155;p27"/>
          <p:cNvSpPr txBox="1"/>
          <p:nvPr/>
        </p:nvSpPr>
        <p:spPr>
          <a:xfrm>
            <a:off x="643825" y="212250"/>
            <a:ext cx="3240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400">
                <a:solidFill>
                  <a:srgbClr val="FFFFFF"/>
                </a:solidFill>
              </a:rPr>
              <a:t>侯冠宇</a:t>
            </a:r>
            <a:endParaRPr sz="4400">
              <a:solidFill>
                <a:srgbClr val="FFFFFF"/>
              </a:solidFill>
            </a:endParaRPr>
          </a:p>
        </p:txBody>
      </p:sp>
      <p:sp>
        <p:nvSpPr>
          <p:cNvPr id="156" name="Google Shape;156;p27"/>
          <p:cNvSpPr txBox="1"/>
          <p:nvPr/>
        </p:nvSpPr>
        <p:spPr>
          <a:xfrm>
            <a:off x="3806350" y="1933575"/>
            <a:ext cx="3645600" cy="10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程式交易、投資策略、量化投資、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網路爬蟲、文字探勘、機器學習、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圖像偵測、知識圖譜</a:t>
            </a:r>
            <a:endParaRPr/>
          </a:p>
        </p:txBody>
      </p:sp>
      <p:pic>
        <p:nvPicPr>
          <p:cNvPr id="157" name="Google Shape;157;p27"/>
          <p:cNvPicPr preferRelativeResize="0"/>
          <p:nvPr/>
        </p:nvPicPr>
        <p:blipFill rotWithShape="1">
          <a:blip r:embed="rId4">
            <a:alphaModFix/>
          </a:blip>
          <a:srcRect b="42970" l="25222" r="0" t="4195"/>
          <a:stretch/>
        </p:blipFill>
        <p:spPr>
          <a:xfrm>
            <a:off x="445725" y="1792625"/>
            <a:ext cx="1471601" cy="13862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58" name="Google Shape;158;p27"/>
          <p:cNvSpPr txBox="1"/>
          <p:nvPr/>
        </p:nvSpPr>
        <p:spPr>
          <a:xfrm>
            <a:off x="2908888" y="2153025"/>
            <a:ext cx="7482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專業</a:t>
            </a:r>
            <a:endParaRPr/>
          </a:p>
        </p:txBody>
      </p:sp>
      <p:pic>
        <p:nvPicPr>
          <p:cNvPr id="159" name="Google Shape;159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37463" y="1933570"/>
            <a:ext cx="828125" cy="75723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7"/>
          <p:cNvSpPr txBox="1"/>
          <p:nvPr/>
        </p:nvSpPr>
        <p:spPr>
          <a:xfrm>
            <a:off x="2853550" y="3964650"/>
            <a:ext cx="9528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工作經歷</a:t>
            </a:r>
            <a:endParaRPr/>
          </a:p>
        </p:txBody>
      </p:sp>
      <p:pic>
        <p:nvPicPr>
          <p:cNvPr id="161" name="Google Shape;161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09275" y="3774148"/>
            <a:ext cx="748200" cy="622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7"/>
          <p:cNvSpPr txBox="1"/>
          <p:nvPr/>
        </p:nvSpPr>
        <p:spPr>
          <a:xfrm>
            <a:off x="3902425" y="3095025"/>
            <a:ext cx="4410900" cy="19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●工研院人AI機器學習講師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●嶺東科技大學大數據人工智慧講師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●國泰人壽投資資訊部門-開發圖像辨識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●106年CSS共創集智Fintech 創新金融入競賽全國第一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●國立高雄第一科技大學EMBA 第一屆電子商務競賽第一名以及佳作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●第一屆華南FinTech金融科技創新競賽-全國第三名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●107年政大第一屆智慧金融校園行動支付組第三名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●理財機器人-智能理專魔鏡開發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●理財機器人-投資策略開發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●理財機器人-最佳投資組合推薦系統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●聯合驅動人資系統-職能模型</a:t>
            </a:r>
            <a:endParaRPr sz="1000"/>
          </a:p>
        </p:txBody>
      </p:sp>
      <p:pic>
        <p:nvPicPr>
          <p:cNvPr id="163" name="Google Shape;163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21300" y="794973"/>
            <a:ext cx="6992024" cy="3851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54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課程專題介紹-傳統產業指數時間序列預測</a:t>
            </a:r>
            <a:endParaRPr i="1" sz="2400"/>
          </a:p>
        </p:txBody>
      </p:sp>
      <p:cxnSp>
        <p:nvCxnSpPr>
          <p:cNvPr id="517" name="Google Shape;517;p54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8" name="Google Shape;518;p54"/>
          <p:cNvSpPr/>
          <p:nvPr/>
        </p:nvSpPr>
        <p:spPr>
          <a:xfrm>
            <a:off x="311700" y="871900"/>
            <a:ext cx="1674900" cy="6261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航運業類指數 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519" name="Google Shape;519;p54"/>
          <p:cNvSpPr/>
          <p:nvPr/>
        </p:nvSpPr>
        <p:spPr>
          <a:xfrm>
            <a:off x="311700" y="1722788"/>
            <a:ext cx="1674900" cy="6261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建材營造類指數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520" name="Google Shape;520;p54"/>
          <p:cNvSpPr/>
          <p:nvPr/>
        </p:nvSpPr>
        <p:spPr>
          <a:xfrm>
            <a:off x="311700" y="3424600"/>
            <a:ext cx="1674900" cy="6261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鋼鐵工業類指數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521" name="Google Shape;521;p54"/>
          <p:cNvSpPr/>
          <p:nvPr/>
        </p:nvSpPr>
        <p:spPr>
          <a:xfrm>
            <a:off x="311700" y="4275500"/>
            <a:ext cx="1674900" cy="6261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造紙工業類指數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522" name="Google Shape;522;p54"/>
          <p:cNvSpPr/>
          <p:nvPr/>
        </p:nvSpPr>
        <p:spPr>
          <a:xfrm>
            <a:off x="2790300" y="2463700"/>
            <a:ext cx="978000" cy="7875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模型</a:t>
            </a:r>
            <a:endParaRPr sz="2000"/>
          </a:p>
        </p:txBody>
      </p:sp>
      <p:pic>
        <p:nvPicPr>
          <p:cNvPr id="523" name="Google Shape;52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9" y="1744471"/>
            <a:ext cx="4394150" cy="22259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4" name="Google Shape;524;p54"/>
          <p:cNvCxnSpPr/>
          <p:nvPr/>
        </p:nvCxnSpPr>
        <p:spPr>
          <a:xfrm>
            <a:off x="2286000" y="2819400"/>
            <a:ext cx="317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5" name="Google Shape;525;p54"/>
          <p:cNvCxnSpPr/>
          <p:nvPr/>
        </p:nvCxnSpPr>
        <p:spPr>
          <a:xfrm>
            <a:off x="4011450" y="2819400"/>
            <a:ext cx="317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6" name="Google Shape;526;p54"/>
          <p:cNvSpPr/>
          <p:nvPr/>
        </p:nvSpPr>
        <p:spPr>
          <a:xfrm>
            <a:off x="311700" y="2573688"/>
            <a:ext cx="1674900" cy="6261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玻璃陶瓷類指數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527" name="Google Shape;527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700" y="0"/>
            <a:ext cx="8839200" cy="193357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8"/>
          <p:cNvSpPr txBox="1"/>
          <p:nvPr/>
        </p:nvSpPr>
        <p:spPr>
          <a:xfrm>
            <a:off x="700425" y="1054050"/>
            <a:ext cx="5362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rgbClr val="FFFFFF"/>
                </a:solidFill>
              </a:rPr>
              <a:t>碩士：金融學    	國立高雄第一科技大學-金融系研究所</a:t>
            </a:r>
            <a:endParaRPr b="1" sz="1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rgbClr val="FFFFFF"/>
                </a:solidFill>
              </a:rPr>
              <a:t>學士：資訊工程 	國立高雄第一科技大學-電腦與通訊工程系</a:t>
            </a:r>
            <a:endParaRPr b="1" sz="1200">
              <a:solidFill>
                <a:srgbClr val="FFFFFF"/>
              </a:solidFill>
            </a:endParaRPr>
          </a:p>
        </p:txBody>
      </p:sp>
      <p:sp>
        <p:nvSpPr>
          <p:cNvPr id="170" name="Google Shape;170;p28"/>
          <p:cNvSpPr txBox="1"/>
          <p:nvPr/>
        </p:nvSpPr>
        <p:spPr>
          <a:xfrm>
            <a:off x="643825" y="212250"/>
            <a:ext cx="3240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400">
                <a:solidFill>
                  <a:srgbClr val="FFFFFF"/>
                </a:solidFill>
              </a:rPr>
              <a:t>侯冠宇</a:t>
            </a:r>
            <a:endParaRPr sz="4400">
              <a:solidFill>
                <a:srgbClr val="FFFFFF"/>
              </a:solidFill>
            </a:endParaRPr>
          </a:p>
        </p:txBody>
      </p:sp>
      <p:sp>
        <p:nvSpPr>
          <p:cNvPr id="171" name="Google Shape;171;p28"/>
          <p:cNvSpPr txBox="1"/>
          <p:nvPr/>
        </p:nvSpPr>
        <p:spPr>
          <a:xfrm>
            <a:off x="3806350" y="1933575"/>
            <a:ext cx="3645600" cy="10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程式交易、投資策略、量化投資、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網路爬蟲、文字探勘、機器學習、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圖像偵測、知識圖譜</a:t>
            </a:r>
            <a:endParaRPr/>
          </a:p>
        </p:txBody>
      </p:sp>
      <p:pic>
        <p:nvPicPr>
          <p:cNvPr id="172" name="Google Shape;172;p28"/>
          <p:cNvPicPr preferRelativeResize="0"/>
          <p:nvPr/>
        </p:nvPicPr>
        <p:blipFill rotWithShape="1">
          <a:blip r:embed="rId4">
            <a:alphaModFix/>
          </a:blip>
          <a:srcRect b="42970" l="25222" r="0" t="4195"/>
          <a:stretch/>
        </p:blipFill>
        <p:spPr>
          <a:xfrm>
            <a:off x="445725" y="1792625"/>
            <a:ext cx="1471601" cy="13862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73" name="Google Shape;173;p28"/>
          <p:cNvSpPr txBox="1"/>
          <p:nvPr/>
        </p:nvSpPr>
        <p:spPr>
          <a:xfrm>
            <a:off x="2908888" y="2153025"/>
            <a:ext cx="7482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專業</a:t>
            </a:r>
            <a:endParaRPr/>
          </a:p>
        </p:txBody>
      </p:sp>
      <p:pic>
        <p:nvPicPr>
          <p:cNvPr id="174" name="Google Shape;174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37463" y="1933570"/>
            <a:ext cx="828125" cy="75723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8"/>
          <p:cNvSpPr txBox="1"/>
          <p:nvPr/>
        </p:nvSpPr>
        <p:spPr>
          <a:xfrm>
            <a:off x="2853550" y="3964650"/>
            <a:ext cx="9528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工作經歷</a:t>
            </a:r>
            <a:endParaRPr/>
          </a:p>
        </p:txBody>
      </p:sp>
      <p:pic>
        <p:nvPicPr>
          <p:cNvPr id="176" name="Google Shape;176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09275" y="3774148"/>
            <a:ext cx="748200" cy="622651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8"/>
          <p:cNvSpPr txBox="1"/>
          <p:nvPr/>
        </p:nvSpPr>
        <p:spPr>
          <a:xfrm>
            <a:off x="3902425" y="3095025"/>
            <a:ext cx="4410900" cy="19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●工研院人AI機器學習講師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●嶺東科技大學大數據人工智慧講師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●國泰人壽投資資訊部門-開發圖像辨識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●106年CSS共創集智Fintech 創新金融入競賽全國第一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●國立高雄第一科技大學EMBA 第一屆電子商務競賽第一名以及佳作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●第一屆華南FinTech金融科技創新競賽-全國第三名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●107年政大第一屆智慧金融校園行動支付組第三名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●理財機器人-智能理專魔鏡開發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●理財機器人-投資策略開發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●理財機器人-最佳投資組合推薦系統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●聯合驅動人資系統-職能模型</a:t>
            </a:r>
            <a:endParaRPr sz="1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700" y="0"/>
            <a:ext cx="8839200" cy="193357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9"/>
          <p:cNvSpPr txBox="1"/>
          <p:nvPr/>
        </p:nvSpPr>
        <p:spPr>
          <a:xfrm>
            <a:off x="700425" y="1054050"/>
            <a:ext cx="5362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rgbClr val="FFFFFF"/>
                </a:solidFill>
              </a:rPr>
              <a:t>碩士：金融學    	國立高雄第一科技大學-金融系研究所</a:t>
            </a:r>
            <a:endParaRPr b="1" sz="1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rgbClr val="FFFFFF"/>
                </a:solidFill>
              </a:rPr>
              <a:t>學士：資訊工程 	國立高雄第一科技大學-電腦與通訊工程系</a:t>
            </a:r>
            <a:endParaRPr b="1" sz="1200">
              <a:solidFill>
                <a:srgbClr val="FFFFFF"/>
              </a:solidFill>
            </a:endParaRPr>
          </a:p>
        </p:txBody>
      </p:sp>
      <p:sp>
        <p:nvSpPr>
          <p:cNvPr id="184" name="Google Shape;184;p29"/>
          <p:cNvSpPr txBox="1"/>
          <p:nvPr/>
        </p:nvSpPr>
        <p:spPr>
          <a:xfrm>
            <a:off x="643825" y="212250"/>
            <a:ext cx="3240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400">
                <a:solidFill>
                  <a:srgbClr val="FFFFFF"/>
                </a:solidFill>
              </a:rPr>
              <a:t>侯冠宇</a:t>
            </a:r>
            <a:endParaRPr sz="4400">
              <a:solidFill>
                <a:srgbClr val="FFFFFF"/>
              </a:solidFill>
            </a:endParaRPr>
          </a:p>
        </p:txBody>
      </p:sp>
      <p:sp>
        <p:nvSpPr>
          <p:cNvPr id="185" name="Google Shape;185;p29"/>
          <p:cNvSpPr txBox="1"/>
          <p:nvPr/>
        </p:nvSpPr>
        <p:spPr>
          <a:xfrm>
            <a:off x="3806350" y="1933575"/>
            <a:ext cx="3645600" cy="10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程式交易、投資策略、量化投資、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網路爬蟲、文字探勘、機器學習、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圖像偵測、知識圖譜</a:t>
            </a:r>
            <a:endParaRPr/>
          </a:p>
        </p:txBody>
      </p:sp>
      <p:pic>
        <p:nvPicPr>
          <p:cNvPr id="186" name="Google Shape;186;p29"/>
          <p:cNvPicPr preferRelativeResize="0"/>
          <p:nvPr/>
        </p:nvPicPr>
        <p:blipFill rotWithShape="1">
          <a:blip r:embed="rId4">
            <a:alphaModFix/>
          </a:blip>
          <a:srcRect b="42970" l="25222" r="0" t="4195"/>
          <a:stretch/>
        </p:blipFill>
        <p:spPr>
          <a:xfrm>
            <a:off x="445725" y="1792625"/>
            <a:ext cx="1471601" cy="13862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87" name="Google Shape;187;p29"/>
          <p:cNvSpPr txBox="1"/>
          <p:nvPr/>
        </p:nvSpPr>
        <p:spPr>
          <a:xfrm>
            <a:off x="2908888" y="2153025"/>
            <a:ext cx="7482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專業</a:t>
            </a:r>
            <a:endParaRPr/>
          </a:p>
        </p:txBody>
      </p:sp>
      <p:pic>
        <p:nvPicPr>
          <p:cNvPr id="188" name="Google Shape;18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37463" y="1933570"/>
            <a:ext cx="828125" cy="75723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9"/>
          <p:cNvSpPr txBox="1"/>
          <p:nvPr/>
        </p:nvSpPr>
        <p:spPr>
          <a:xfrm>
            <a:off x="2853550" y="3964650"/>
            <a:ext cx="9528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工作經歷</a:t>
            </a:r>
            <a:endParaRPr/>
          </a:p>
        </p:txBody>
      </p:sp>
      <p:pic>
        <p:nvPicPr>
          <p:cNvPr id="190" name="Google Shape;190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09275" y="3774148"/>
            <a:ext cx="748200" cy="622651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9"/>
          <p:cNvSpPr txBox="1"/>
          <p:nvPr/>
        </p:nvSpPr>
        <p:spPr>
          <a:xfrm>
            <a:off x="3902425" y="3095025"/>
            <a:ext cx="4410900" cy="19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●工研院人AI機器學習講師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●嶺東科技大學大數據人工智慧講師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●國泰人壽投資資訊部門-開發圖像辨識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●106年CSS共創集智Fintech 創新金融入競賽全國第一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●國立高雄第一科技大學EMBA 第一屆電子商務競賽第一名以及佳作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●第一屆華南FinTech金融科技創新競賽-全國第三名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●107年政大第一屆智慧金融校園行動支付組第三名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●理財機器人-智能理專魔鏡開發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●理財機器人-投資策略開發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●理財機器人-最佳投資組合推薦系統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/>
              <a:t>●聯合驅動人資系統-職能模型</a:t>
            </a:r>
            <a:endParaRPr sz="1000"/>
          </a:p>
        </p:txBody>
      </p:sp>
      <p:pic>
        <p:nvPicPr>
          <p:cNvPr id="192" name="Google Shape;192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92250" y="953597"/>
            <a:ext cx="6528824" cy="3595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zh-TW"/>
              <a:t>Outline</a:t>
            </a:r>
            <a:endParaRPr i="1"/>
          </a:p>
        </p:txBody>
      </p:sp>
      <p:sp>
        <p:nvSpPr>
          <p:cNvPr id="198" name="Google Shape;198;p30"/>
          <p:cNvSpPr txBox="1"/>
          <p:nvPr>
            <p:ph idx="1" type="body"/>
          </p:nvPr>
        </p:nvSpPr>
        <p:spPr>
          <a:xfrm>
            <a:off x="638625" y="1311300"/>
            <a:ext cx="7999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Python </a:t>
            </a:r>
            <a:r>
              <a:rPr lang="zh-TW"/>
              <a:t>是什麼，最近常常聽到，我一定要學嗎？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Python 可以做什麼事情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資料分析的過程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今日課程專題介紹-傳統產業指數時間序列預測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資料分析第一步-資料取得與檢查 - 基本敘述統計、視覺化、單根檢定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資料分析第二步-資料前處理 - 差分處理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資料分析第三步-時間序列模型建立 - ARMA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資料分析第四步-模型驗證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資料分析第五步-模型應用 - 預測樣本外的資料</a:t>
            </a:r>
            <a:endParaRPr/>
          </a:p>
        </p:txBody>
      </p:sp>
      <p:cxnSp>
        <p:nvCxnSpPr>
          <p:cNvPr id="199" name="Google Shape;199;p30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0" name="Google Shape;200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Python 是什麼，最近常常聽到，我一定要學嗎？</a:t>
            </a:r>
            <a:endParaRPr i="1" sz="2400"/>
          </a:p>
        </p:txBody>
      </p:sp>
      <p:cxnSp>
        <p:nvCxnSpPr>
          <p:cNvPr id="206" name="Google Shape;206;p31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7" name="Google Shape;207;p31"/>
          <p:cNvSpPr txBox="1"/>
          <p:nvPr/>
        </p:nvSpPr>
        <p:spPr>
          <a:xfrm>
            <a:off x="311700" y="1415800"/>
            <a:ext cx="32454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333333"/>
                </a:solidFill>
                <a:highlight>
                  <a:srgbClr val="FFFFFF"/>
                </a:highlight>
              </a:rPr>
              <a:t>Python﹐是一種廣泛使用的高階程式語言﹐屬於通用型程式語言。</a:t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333333"/>
                </a:solidFill>
                <a:highlight>
                  <a:srgbClr val="FFFFFF"/>
                </a:highlight>
              </a:rPr>
              <a:t>Python的設計哲學強調代碼的可讀性和簡潔的語法（尤其是使用空格縮排劃分代碼塊﹐而非使用大括號或者關鍵詞）。</a:t>
            </a:r>
            <a:endParaRPr sz="1800"/>
          </a:p>
        </p:txBody>
      </p:sp>
      <p:pic>
        <p:nvPicPr>
          <p:cNvPr id="208" name="Google Shape;20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4050" y="1135125"/>
            <a:ext cx="3149125" cy="314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2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Python 是什麼，最近常常聽到，我一定要學嗎？</a:t>
            </a:r>
            <a:endParaRPr i="1" sz="2400"/>
          </a:p>
        </p:txBody>
      </p:sp>
      <p:cxnSp>
        <p:nvCxnSpPr>
          <p:cNvPr id="215" name="Google Shape;215;p32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6" name="Google Shape;216;p32"/>
          <p:cNvSpPr txBox="1"/>
          <p:nvPr/>
        </p:nvSpPr>
        <p:spPr>
          <a:xfrm>
            <a:off x="311700" y="1415800"/>
            <a:ext cx="32454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333333"/>
                </a:solidFill>
                <a:highlight>
                  <a:srgbClr val="FFFFFF"/>
                </a:highlight>
              </a:rPr>
              <a:t>Python﹐是一種廣泛使用的高階程式語言﹐屬於通用型程式語言。</a:t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333333"/>
                </a:solidFill>
                <a:highlight>
                  <a:srgbClr val="FFFFFF"/>
                </a:highlight>
              </a:rPr>
              <a:t>Python的設計哲學強調代碼的可讀性和簡潔的語法（尤其是使用空格縮排劃分代碼塊﹐而非使用大括號或者關鍵詞）。</a:t>
            </a:r>
            <a:endParaRPr sz="1800"/>
          </a:p>
        </p:txBody>
      </p:sp>
      <p:sp>
        <p:nvSpPr>
          <p:cNvPr id="217" name="Google Shape;217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/>
          <p:nvPr>
            <p:ph type="title"/>
          </p:nvPr>
        </p:nvSpPr>
        <p:spPr>
          <a:xfrm>
            <a:off x="311700" y="172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Python 是什麼，最近常常聽到，我一定要學嗎？</a:t>
            </a:r>
            <a:endParaRPr i="1" sz="2400"/>
          </a:p>
        </p:txBody>
      </p:sp>
      <p:cxnSp>
        <p:nvCxnSpPr>
          <p:cNvPr id="223" name="Google Shape;223;p33"/>
          <p:cNvCxnSpPr/>
          <p:nvPr/>
        </p:nvCxnSpPr>
        <p:spPr>
          <a:xfrm>
            <a:off x="424425" y="808400"/>
            <a:ext cx="842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24" name="Google Shape;22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7650" y="871897"/>
            <a:ext cx="3880750" cy="405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3"/>
          <p:cNvSpPr txBox="1"/>
          <p:nvPr/>
        </p:nvSpPr>
        <p:spPr>
          <a:xfrm>
            <a:off x="311700" y="1415800"/>
            <a:ext cx="32454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333333"/>
                </a:solidFill>
                <a:highlight>
                  <a:srgbClr val="FFFFFF"/>
                </a:highlight>
              </a:rPr>
              <a:t>Python﹐是一種廣泛使用的高階程式語言﹐屬於通用型程式語言。</a:t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333333"/>
                </a:solidFill>
                <a:highlight>
                  <a:srgbClr val="FFFFFF"/>
                </a:highlight>
              </a:rPr>
              <a:t>Python的設計哲學強調代碼的可讀性和簡潔的語法（尤其是使用空格縮排劃分代碼塊﹐而非使用大括號或者關鍵詞）。</a:t>
            </a:r>
            <a:endParaRPr sz="1800"/>
          </a:p>
        </p:txBody>
      </p:sp>
      <p:sp>
        <p:nvSpPr>
          <p:cNvPr id="226" name="Google Shape;226;p33"/>
          <p:cNvSpPr/>
          <p:nvPr/>
        </p:nvSpPr>
        <p:spPr>
          <a:xfrm>
            <a:off x="5567900" y="1546000"/>
            <a:ext cx="1970400" cy="3274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3"/>
          <p:cNvSpPr/>
          <p:nvPr/>
        </p:nvSpPr>
        <p:spPr>
          <a:xfrm>
            <a:off x="3653025" y="3102275"/>
            <a:ext cx="2177700" cy="1717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